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7" r:id="rId11"/>
    <p:sldId id="268" r:id="rId12"/>
    <p:sldId id="269" r:id="rId13"/>
    <p:sldId id="270" r:id="rId14"/>
    <p:sldId id="271" r:id="rId15"/>
    <p:sldId id="272" r:id="rId16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73973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0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cd62afa44f3c4c5a7a2#tid=6705f707145dad0009e357ed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f800c1f53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68ad16a7c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语篇提升-完形填空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9_1#838ff77e2?pid=68ad16a7c&amp;color=0,55,96&amp;vtp=1&amp;bt=1&amp;bbb=1&amp;hb=1"/>
          <p:cNvSpPr/>
          <p:nvPr/>
        </p:nvSpPr>
        <p:spPr>
          <a:xfrm>
            <a:off x="502920" y="1508760"/>
            <a:ext cx="10570464" cy="41230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[山东泰安一中2023高一期中]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Modern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speeded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amazingly.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hundred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aircraft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cross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computers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operate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lightning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speed.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Indeed,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seems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never-ending.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faster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computer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（吹嘘）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precious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handling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tasks.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cost.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half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speeding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across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airplane,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bodies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uncomfortable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（时差反应）.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bodies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behind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zone.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results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（手腕）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fingers.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Mobile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phones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dangers: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transmit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harmful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</a:t>
            </a:r>
            <a:r>
              <a:rPr lang="en-US" altLang="zh-CN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brains.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59_2#838ff77e2?pid=68ad16a7c&amp;color=0,55,96&amp;mp=1&amp;vtp=1&amp;bt=1&amp;bbb=1&amp;hb=1"/>
          <p:cNvSpPr/>
          <p:nvPr/>
        </p:nvSpPr>
        <p:spPr>
          <a:xfrm>
            <a:off x="502920" y="1508760"/>
            <a:ext cx="10570464" cy="37069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However,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saved?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Certainly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relax,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seems.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Perhaps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radio,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letting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imagination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devoted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simply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cultivation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（耕作）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cattle.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multitasking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gentler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pace.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ancestors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Modern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machines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primitive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（原始的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existence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M_4_EX.60_1#838ff77e2?pid=68ad16a7c&amp;color=0,55,96&amp;vtp=1&amp;bbb=1&amp;hb=1"/>
          <p:cNvSpPr/>
          <p:nvPr/>
        </p:nvSpPr>
        <p:spPr>
          <a:xfrm>
            <a:off x="502920" y="521290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主要介绍了速度改变对生活的影响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人们对速度的追求使科技不断创新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但科技发展节省下来的时间并没有被用来进行放松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61_1#f3b43a4d7.choices?pid=838ff77e2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.explore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B.get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C.cover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.fly</a:t>
            </a:r>
            <a:endParaRPr lang="en-US" altLang="zh-CN" sz="1800" dirty="0"/>
          </a:p>
        </p:txBody>
      </p:sp>
      <p:sp>
        <p:nvSpPr>
          <p:cNvPr id="3" name="QC_5_AN.62_1#f3b43a4d7.bracket?pid=838ff77e2&amp;color=0,55,96&amp;mp=1&amp;vpa=29&amp;vtp=1"/>
          <p:cNvSpPr/>
          <p:nvPr/>
        </p:nvSpPr>
        <p:spPr>
          <a:xfrm>
            <a:off x="8577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AS.63_1#f3b43a4d7?pid=838ff77e2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根据空后的a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hundred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miles可知，此处指汽车“行驶100英里（约160.93千米）”。</a:t>
            </a:r>
            <a:endParaRPr lang="en-US" altLang="zh-CN" sz="1800" dirty="0"/>
          </a:p>
        </p:txBody>
      </p:sp>
      <p:sp>
        <p:nvSpPr>
          <p:cNvPr id="5" name="QC_5_BD.64_1#050cc553f.choices?pid=838ff77e2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.speed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B.time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C.product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.distance</a:t>
            </a:r>
            <a:endParaRPr lang="en-US" altLang="zh-CN" sz="1800" dirty="0"/>
          </a:p>
        </p:txBody>
      </p:sp>
      <p:sp>
        <p:nvSpPr>
          <p:cNvPr id="6" name="QC_5_AN.65_1#050cc553f.bracket?pid=838ff77e2&amp;color=0,55,96&amp;vpa=30&amp;vtp=1"/>
          <p:cNvSpPr/>
          <p:nvPr/>
        </p:nvSpPr>
        <p:spPr>
          <a:xfrm>
            <a:off x="845026" y="230066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7" name="QC_5_AS.66_1#050cc553f?pid=838ff77e2&amp;color=0,55,96&amp;vtp=1&amp;bbb=1&amp;hb=1"/>
          <p:cNvSpPr/>
          <p:nvPr/>
        </p:nvSpPr>
        <p:spPr>
          <a:xfrm>
            <a:off x="502920" y="272478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根据上文“Modern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speeded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people's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amazingly.”及语境可知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，此处指对速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度的热爱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8" name="QC_5_BD.67_1#f8c2b64d5.choices?pid=838ff77e2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.wasting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B.losing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C.saving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.spending</a:t>
            </a:r>
            <a:endParaRPr lang="en-US" altLang="zh-CN" sz="1800" dirty="0"/>
          </a:p>
        </p:txBody>
      </p:sp>
      <p:sp>
        <p:nvSpPr>
          <p:cNvPr id="9" name="QC_5_AN.68_1#f8c2b64d5.bracket?pid=838ff77e2&amp;color=0,55,96&amp;vpa=31&amp;vtp=1"/>
          <p:cNvSpPr/>
          <p:nvPr/>
        </p:nvSpPr>
        <p:spPr>
          <a:xfrm>
            <a:off x="857726" y="353891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0" name="QC_5_AS.69_1#f8c2b64d5?pid=838ff77e2&amp;color=0,55,96&amp;vtp=1&amp;bbb=1&amp;hb=1"/>
          <p:cNvSpPr/>
          <p:nvPr/>
        </p:nvSpPr>
        <p:spPr>
          <a:xfrm>
            <a:off x="502920" y="396303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根据上文Every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motor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faster以及下文All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time可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，此处是指吹嘘每台新电脑在处理任务时都能节省宝贵的时间。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70_1#233016be0.choices?pid=838ff77e2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.earn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B.drop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C.miss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.gain</a:t>
            </a:r>
            <a:endParaRPr lang="en-US" altLang="zh-CN" sz="1800" dirty="0"/>
          </a:p>
        </p:txBody>
      </p:sp>
      <p:sp>
        <p:nvSpPr>
          <p:cNvPr id="3" name="QC_5_AN.71_1#233016be0.bracket?pid=838ff77e2&amp;color=0,55,96&amp;vpa=32&amp;vtp=1"/>
          <p:cNvSpPr/>
          <p:nvPr/>
        </p:nvSpPr>
        <p:spPr>
          <a:xfrm>
            <a:off x="845026" y="1495425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AS.72_1#233016be0?pid=838ff77e2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此处和lose之间是选择关系，表示“失去或者获得”。</a:t>
            </a:r>
            <a:endParaRPr lang="en-US" altLang="zh-CN" sz="1800" dirty="0"/>
          </a:p>
        </p:txBody>
      </p:sp>
      <p:sp>
        <p:nvSpPr>
          <p:cNvPr id="5" name="QC_5_BD.73_1#1b77bed39.choices?pid=838ff77e2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.left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B.come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C.forgotten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.felt</a:t>
            </a:r>
            <a:endParaRPr lang="en-US" altLang="zh-CN" sz="1800" dirty="0"/>
          </a:p>
        </p:txBody>
      </p:sp>
      <p:sp>
        <p:nvSpPr>
          <p:cNvPr id="6" name="QC_5_AN.74_1#1b77bed39.bracket?pid=838ff77e2&amp;color=0,55,96&amp;vpa=33&amp;vtp=1"/>
          <p:cNvSpPr/>
          <p:nvPr/>
        </p:nvSpPr>
        <p:spPr>
          <a:xfrm>
            <a:off x="845026" y="230066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7" name="QC_5_AS.75_1#1b77bed39?pid=838ff77e2&amp;color=0,55,96&amp;vtp=1&amp;bbb=1&amp;hb=1"/>
          <p:cNvSpPr/>
          <p:nvPr/>
        </p:nvSpPr>
        <p:spPr>
          <a:xfrm>
            <a:off x="502920" y="272478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uncomfortable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feeling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lag.”可知，“我们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”因为时差而感到不舒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服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，身体感觉被留在了另一个时区。</a:t>
            </a:r>
            <a:endParaRPr lang="en-US" altLang="zh-CN" dirty="0"/>
          </a:p>
        </p:txBody>
      </p:sp>
      <p:sp>
        <p:nvSpPr>
          <p:cNvPr id="8" name="QC_5_BD.76_1#d3aa82ed4.choices?pid=838ff77e2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.ships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B.airplanes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C.computers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.cars</a:t>
            </a:r>
            <a:endParaRPr lang="en-US" altLang="zh-CN" sz="1800" dirty="0"/>
          </a:p>
        </p:txBody>
      </p:sp>
      <p:sp>
        <p:nvSpPr>
          <p:cNvPr id="9" name="QC_5_AN.77_1#d3aa82ed4.bracket?pid=838ff77e2&amp;color=0,55,96&amp;vpa=34&amp;vtp=1"/>
          <p:cNvSpPr/>
          <p:nvPr/>
        </p:nvSpPr>
        <p:spPr>
          <a:xfrm>
            <a:off x="857726" y="353891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10" name="QC_5_AS.78_1#d3aa82ed4?pid=838ff77e2&amp;color=0,55,96&amp;vtp=1&amp;bbb=1&amp;hb=1"/>
          <p:cNvSpPr/>
          <p:nvPr/>
        </p:nvSpPr>
        <p:spPr>
          <a:xfrm>
            <a:off x="502920" y="396303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根据空后的results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painful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fingers以及下文Mobile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phones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dangers可推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，此处是描述电子产品的危害，指长时间使用电脑会导致手腕和手指疼痛。</a:t>
            </a:r>
            <a:endParaRPr lang="en-US" altLang="zh-CN" dirty="0"/>
          </a:p>
        </p:txBody>
      </p:sp>
      <p:sp>
        <p:nvSpPr>
          <p:cNvPr id="11" name="QC_5_BD.79_1#1340f01d8.choices?pid=838ff77e2&amp;color=0,55,96&amp;vtp=1&amp;bbb=1"/>
          <p:cNvSpPr/>
          <p:nvPr/>
        </p:nvSpPr>
        <p:spPr>
          <a:xfrm>
            <a:off x="502920" y="47905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.prevention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B.radiation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C.combination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.damage</a:t>
            </a:r>
            <a:endParaRPr lang="en-US" altLang="zh-CN" sz="1800" dirty="0"/>
          </a:p>
        </p:txBody>
      </p:sp>
      <p:sp>
        <p:nvSpPr>
          <p:cNvPr id="12" name="QC_5_AN.80_1#1340f01d8.bracket?pid=838ff77e2&amp;color=0,55,96&amp;vpa=35&amp;vtp=1"/>
          <p:cNvSpPr/>
          <p:nvPr/>
        </p:nvSpPr>
        <p:spPr>
          <a:xfrm>
            <a:off x="857726" y="477716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3" name="QC_5_AS.81_1#1340f01d8?pid=838ff77e2&amp;color=0,55,96&amp;vtp=1&amp;bbb=1"/>
          <p:cNvSpPr/>
          <p:nvPr/>
        </p:nvSpPr>
        <p:spPr>
          <a:xfrm>
            <a:off x="502920" y="51962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此处是讲手机的危害，应是指“辐射”。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82_1#dc4db5526.choices?pid=838ff77e2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.control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B.handle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C.do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.deal</a:t>
            </a:r>
            <a:endParaRPr lang="en-US" altLang="zh-CN" sz="1800" dirty="0"/>
          </a:p>
        </p:txBody>
      </p:sp>
      <p:sp>
        <p:nvSpPr>
          <p:cNvPr id="3" name="QC_5_AN.83_1#dc4db5526.bracket?pid=838ff77e2&amp;color=0,55,96&amp;vpa=36&amp;vtp=1"/>
          <p:cNvSpPr/>
          <p:nvPr/>
        </p:nvSpPr>
        <p:spPr>
          <a:xfrm>
            <a:off x="8577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5_AS.84_1#dc4db5526?pid=838ff77e2&amp;color=0,55,96&amp;vtp=1&amp;bbb=1&amp;hb=1"/>
          <p:cNvSpPr/>
          <p:nvPr/>
        </p:nvSpPr>
        <p:spPr>
          <a:xfrm>
            <a:off x="502920" y="191325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根据下文“Certainly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relax,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seems.”可知，此处指如何处理节省下来的时间，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deal意为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处理”时常和with连用。</a:t>
            </a:r>
            <a:endParaRPr lang="en-US" altLang="zh-CN" dirty="0"/>
          </a:p>
        </p:txBody>
      </p:sp>
      <p:sp>
        <p:nvSpPr>
          <p:cNvPr id="5" name="QC_5_BD.85_1#43842a73c.choices?pid=838ff77e2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.impossible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B.easy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C.difficult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.good</a:t>
            </a:r>
            <a:endParaRPr lang="en-US" altLang="zh-CN" sz="1800" dirty="0"/>
          </a:p>
        </p:txBody>
      </p:sp>
      <p:sp>
        <p:nvSpPr>
          <p:cNvPr id="6" name="QC_5_AN.86_1#43842a73c.bracket?pid=838ff77e2&amp;color=0,55,96&amp;vpa=37&amp;vtp=1"/>
          <p:cNvSpPr/>
          <p:nvPr/>
        </p:nvSpPr>
        <p:spPr>
          <a:xfrm>
            <a:off x="857726" y="272738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5_AS.87_1#43842a73c?pid=838ff77e2&amp;color=0,55,96&amp;vtp=1&amp;bbb=1&amp;hb=1"/>
          <p:cNvSpPr/>
          <p:nvPr/>
        </p:nvSpPr>
        <p:spPr>
          <a:xfrm>
            <a:off x="502920" y="315150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constant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activity可知，“我们”习惯了忙碌，无所事事地坐着对“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我们”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来说很难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8" name="QC_5_BD.88_1#8391679d3.choices?pid=838ff77e2&amp;color=0,55,96&amp;vtp=1&amp;bbb=1"/>
          <p:cNvSpPr/>
          <p:nvPr/>
        </p:nvSpPr>
        <p:spPr>
          <a:xfrm>
            <a:off x="502920" y="39789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.second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B.day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C.year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.time</a:t>
            </a:r>
            <a:endParaRPr lang="en-US" altLang="zh-CN" sz="1800" dirty="0"/>
          </a:p>
        </p:txBody>
      </p:sp>
      <p:sp>
        <p:nvSpPr>
          <p:cNvPr id="9" name="QC_5_AN.89_1#8391679d3.bracket?pid=838ff77e2&amp;color=0,55,96&amp;vpa=38&amp;vtp=1"/>
          <p:cNvSpPr/>
          <p:nvPr/>
        </p:nvSpPr>
        <p:spPr>
          <a:xfrm>
            <a:off x="959326" y="396563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10" name="QC_5_AS.90_1#8391679d3?pid=838ff77e2&amp;color=0,55,96&amp;vtp=1&amp;bbb=1"/>
          <p:cNvSpPr/>
          <p:nvPr/>
        </p:nvSpPr>
        <p:spPr>
          <a:xfrm>
            <a:off x="502920" y="43847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time为固定短语，意为“一次”，此处指“一次只做一件事很难”。</a:t>
            </a:r>
            <a:endParaRPr lang="en-US" altLang="zh-CN" sz="1800" dirty="0"/>
          </a:p>
        </p:txBody>
      </p:sp>
      <p:sp>
        <p:nvSpPr>
          <p:cNvPr id="11" name="QC_5_BD.91_1#f4013aa5a.choices?pid=838ff77e2&amp;color=0,55,96&amp;vtp=1&amp;bbb=1"/>
          <p:cNvSpPr/>
          <p:nvPr/>
        </p:nvSpPr>
        <p:spPr>
          <a:xfrm>
            <a:off x="502920" y="47905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11.(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.actively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B.quietly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C.quickly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.curiously</a:t>
            </a:r>
            <a:endParaRPr lang="en-US" altLang="zh-CN" sz="1800" dirty="0"/>
          </a:p>
        </p:txBody>
      </p:sp>
      <p:sp>
        <p:nvSpPr>
          <p:cNvPr id="12" name="QC_5_AN.92_1#f4013aa5a.bracket?pid=838ff77e2&amp;color=0,55,96&amp;vpa=39&amp;vtp=1"/>
          <p:cNvSpPr/>
          <p:nvPr/>
        </p:nvSpPr>
        <p:spPr>
          <a:xfrm>
            <a:off x="963517" y="4777168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13" name="QC_5_AS.93_1#f4013aa5a?pid=838ff77e2&amp;color=0,55,96&amp;vtp=1&amp;bbb=1&amp;hb=1"/>
          <p:cNvSpPr/>
          <p:nvPr/>
        </p:nvSpPr>
        <p:spPr>
          <a:xfrm>
            <a:off x="502920" y="520128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根据下文letting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imagination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world可推知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，此处指安安静静地听收音机里的故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事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，让想象力带“我们”进入另一个世界。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4_1#e4aa491aa.choices?pid=838ff77e2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12.(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.surface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B.water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C.land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.island</a:t>
            </a:r>
            <a:endParaRPr lang="en-US" altLang="zh-CN" sz="1800" dirty="0"/>
          </a:p>
        </p:txBody>
      </p:sp>
      <p:sp>
        <p:nvSpPr>
          <p:cNvPr id="3" name="QC_5_AN.95_1#e4aa491aa.bracket?pid=838ff77e2&amp;color=0,55,96&amp;vpa=40&amp;vtp=1"/>
          <p:cNvSpPr/>
          <p:nvPr/>
        </p:nvSpPr>
        <p:spPr>
          <a:xfrm>
            <a:off x="9720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AS.96_1#e4aa491aa?pid=838ff77e2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根据空前的the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cultivation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of可知，此处指“耕地”。</a:t>
            </a:r>
            <a:endParaRPr lang="en-US" altLang="zh-CN" sz="1800" dirty="0"/>
          </a:p>
        </p:txBody>
      </p:sp>
      <p:sp>
        <p:nvSpPr>
          <p:cNvPr id="5" name="QC_5_BD.97_1#1278e1df4.choices?pid=838ff77e2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13.(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.way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B.view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C.pathway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.point</a:t>
            </a:r>
            <a:endParaRPr lang="en-US" altLang="zh-CN" sz="1800" dirty="0"/>
          </a:p>
        </p:txBody>
      </p:sp>
      <p:sp>
        <p:nvSpPr>
          <p:cNvPr id="6" name="QC_5_AN.98_1#1278e1df4.bracket?pid=838ff77e2&amp;color=0,55,96&amp;vpa=41&amp;vtp=1"/>
          <p:cNvSpPr/>
          <p:nvPr/>
        </p:nvSpPr>
        <p:spPr>
          <a:xfrm>
            <a:off x="959326" y="230066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7" name="QC_5_AS.99_1#1278e1df4?pid=838ff77e2&amp;color=0,55,96&amp;vtp=1&amp;bbb=1&amp;hb=1"/>
          <p:cNvSpPr/>
          <p:nvPr/>
        </p:nvSpPr>
        <p:spPr>
          <a:xfrm>
            <a:off x="502920" y="272478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根据上文“No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multitasking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there;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gentler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pace.”可知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，此处指上文提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到的那种生活方式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8" name="QC_5_BD.100_1#4e4c8562a.choices?pid=838ff77e2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14.(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.expressed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B.charged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C.inspired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.faced</a:t>
            </a:r>
            <a:endParaRPr lang="en-US" altLang="zh-CN" sz="1800" dirty="0"/>
          </a:p>
        </p:txBody>
      </p:sp>
      <p:sp>
        <p:nvSpPr>
          <p:cNvPr id="9" name="QC_5_AN.101_1#4e4c8562a.bracket?pid=838ff77e2&amp;color=0,55,96&amp;vpa=42&amp;vtp=1"/>
          <p:cNvSpPr/>
          <p:nvPr/>
        </p:nvSpPr>
        <p:spPr>
          <a:xfrm>
            <a:off x="959326" y="353891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10" name="QC_5_AS.102_1#4e4c8562a?pid=838ff77e2&amp;color=0,55,96&amp;vtp=1&amp;bbb=1"/>
          <p:cNvSpPr/>
          <p:nvPr/>
        </p:nvSpPr>
        <p:spPr>
          <a:xfrm>
            <a:off x="502920" y="39580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根据上文the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tasks可推知，此处指“我们”的祖先面对的艰巨任务。</a:t>
            </a:r>
            <a:endParaRPr lang="en-US" altLang="zh-CN" sz="1800" dirty="0"/>
          </a:p>
        </p:txBody>
      </p:sp>
      <p:sp>
        <p:nvSpPr>
          <p:cNvPr id="11" name="QC_5_BD.103_1#c54c28308.choices?pid=838ff77e2&amp;color=0,55,96&amp;vtp=1&amp;bbb=1"/>
          <p:cNvSpPr/>
          <p:nvPr/>
        </p:nvSpPr>
        <p:spPr>
          <a:xfrm>
            <a:off x="502920" y="436378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952" algn="l"/>
                <a:tab pos="5955189" algn="l"/>
                <a:tab pos="8364427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15.(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.freed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B.remained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C.kept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.cleared</a:t>
            </a:r>
            <a:endParaRPr lang="en-US" altLang="zh-CN" sz="1800" dirty="0"/>
          </a:p>
        </p:txBody>
      </p:sp>
      <p:sp>
        <p:nvSpPr>
          <p:cNvPr id="12" name="QC_5_AN.104_1#c54c28308.bracket?pid=838ff77e2&amp;color=0,55,96&amp;vpa=43&amp;vtp=1"/>
          <p:cNvSpPr/>
          <p:nvPr/>
        </p:nvSpPr>
        <p:spPr>
          <a:xfrm>
            <a:off x="959326" y="4350448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3" name="QC_5_AS.105_1#c54c28308?pid=838ff77e2&amp;color=0,55,96&amp;vtp=1&amp;bbb=1&amp;hb=1"/>
          <p:cNvSpPr/>
          <p:nvPr/>
        </p:nvSpPr>
        <p:spPr>
          <a:xfrm>
            <a:off x="502920" y="4774565"/>
            <a:ext cx="10570464" cy="7734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结合全文，并根据下文from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primitive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existence可推知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，现代机器把人们从那种原始的生活中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解放出来了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4231d359a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3</a:t>
            </a:r>
            <a:endParaRPr lang="en-US" altLang="zh-CN" sz="5400" dirty="0"/>
          </a:p>
        </p:txBody>
      </p:sp>
      <p:sp>
        <p:nvSpPr>
          <p:cNvPr id="3" name="C_1_BD#4231d359a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world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of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science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297afdcca.fixed?pid=4231d359a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Ⅱ</a:t>
            </a:r>
            <a:endParaRPr lang="en-US" altLang="zh-CN" sz="4000" dirty="0"/>
          </a:p>
        </p:txBody>
      </p:sp>
      <p:sp>
        <p:nvSpPr>
          <p:cNvPr id="3" name="C_2_BD#297afdcca.fixed?pid=4231d359a&amp;color=61,88,159&amp;vtp=1&amp;bb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Using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language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ed2bae8c?pid=f800c1f53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ebb9254c6?pid=ded2bae8c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success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（超出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的范围）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thought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（重要的）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contribution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knowledge.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medicine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relieve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（伤害）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body.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4.Historians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attempted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explain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（起源）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expression.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5.Antibiotics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（抗生素）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effective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（治愈）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throat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infections.</a:t>
            </a:r>
            <a:endParaRPr lang="en-US" altLang="zh-CN" sz="1800" dirty="0"/>
          </a:p>
        </p:txBody>
      </p:sp>
      <p:sp>
        <p:nvSpPr>
          <p:cNvPr id="4" name="QB_5_AN.2_1#ebb9254c6.blank?pid=ded2bae8c&amp;color=0,55,96&amp;vpa=1&amp;vtp=1&amp;bbb=1"/>
          <p:cNvSpPr/>
          <p:nvPr/>
        </p:nvSpPr>
        <p:spPr>
          <a:xfrm>
            <a:off x="2915126" y="1965445"/>
            <a:ext cx="725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eyond</a:t>
            </a:r>
            <a:endParaRPr lang="en-US" altLang="zh-CN" dirty="0"/>
          </a:p>
        </p:txBody>
      </p:sp>
      <p:sp>
        <p:nvSpPr>
          <p:cNvPr id="6" name="QB_5_AN.4_1#ebb9254c6.blank?pid=ded2bae8c&amp;color=0,55,96&amp;vpa=2&amp;vtp=1&amp;bbb=1"/>
          <p:cNvSpPr/>
          <p:nvPr/>
        </p:nvSpPr>
        <p:spPr>
          <a:xfrm>
            <a:off x="1734026" y="2384545"/>
            <a:ext cx="1042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ignificant</a:t>
            </a:r>
            <a:endParaRPr lang="en-US" altLang="zh-CN" dirty="0"/>
          </a:p>
        </p:txBody>
      </p:sp>
      <p:sp>
        <p:nvSpPr>
          <p:cNvPr id="8" name="QB_5_AN.6_1#ebb9254c6.blank?pid=ded2bae8c&amp;color=0,55,96&amp;vpa=3&amp;vtp=1&amp;bbb=1"/>
          <p:cNvSpPr/>
          <p:nvPr/>
        </p:nvSpPr>
        <p:spPr>
          <a:xfrm>
            <a:off x="6052026" y="2816345"/>
            <a:ext cx="636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njure</a:t>
            </a:r>
            <a:endParaRPr lang="en-US" altLang="zh-CN" dirty="0"/>
          </a:p>
        </p:txBody>
      </p:sp>
      <p:sp>
        <p:nvSpPr>
          <p:cNvPr id="10" name="QB_5_AN.8_1#ebb9254c6.blank?pid=ded2bae8c&amp;color=0,55,96&amp;vpa=4&amp;vtp=1&amp;bbb=1"/>
          <p:cNvSpPr/>
          <p:nvPr/>
        </p:nvSpPr>
        <p:spPr>
          <a:xfrm>
            <a:off x="4896326" y="322274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rigin</a:t>
            </a:r>
            <a:endParaRPr lang="en-US" altLang="zh-CN" dirty="0"/>
          </a:p>
        </p:txBody>
      </p:sp>
      <p:sp>
        <p:nvSpPr>
          <p:cNvPr id="12" name="QB_5_AN.10_1#ebb9254c6.blank?pid=ded2bae8c&amp;color=0,55,96&amp;vpa=5&amp;vtp=1&amp;bbb=1"/>
          <p:cNvSpPr/>
          <p:nvPr/>
        </p:nvSpPr>
        <p:spPr>
          <a:xfrm>
            <a:off x="4739799" y="3633590"/>
            <a:ext cx="458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ure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06d47ce2e?pid=f800c1f53&amp;color=0,55,96&amp;vtp=1&amp;bt=1&amp;bbb=1"/>
          <p:cNvSpPr/>
          <p:nvPr/>
        </p:nvSpPr>
        <p:spPr>
          <a:xfrm>
            <a:off x="502920" y="1508760"/>
            <a:ext cx="10570464" cy="429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e84fe04cb?pid=06d47ce2e&amp;color=0,55,96&amp;vtp=1&amp;bbb=1"/>
          <p:cNvSpPr/>
          <p:nvPr/>
        </p:nvSpPr>
        <p:spPr>
          <a:xfrm>
            <a:off x="502920" y="1980651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beauty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（describe）.</a:t>
            </a:r>
            <a:endParaRPr lang="en-US" altLang="zh-CN" sz="1800" dirty="0"/>
          </a:p>
        </p:txBody>
      </p:sp>
      <p:sp>
        <p:nvSpPr>
          <p:cNvPr id="4" name="QB_5_AN.12_1#e84fe04cb.blank?pid=06d47ce2e&amp;color=0,55,96&amp;vpa=6&amp;vtp=1&amp;bbb=1"/>
          <p:cNvSpPr/>
          <p:nvPr/>
        </p:nvSpPr>
        <p:spPr>
          <a:xfrm>
            <a:off x="4372388" y="1923437"/>
            <a:ext cx="11826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description</a:t>
            </a:r>
            <a:endParaRPr lang="en-US" altLang="zh-CN" dirty="0"/>
          </a:p>
        </p:txBody>
      </p:sp>
      <p:sp>
        <p:nvSpPr>
          <p:cNvPr id="5" name="QB_5_AS.13_1#e84fe04cb?pid=06d47ce2e&amp;color=0,55,96&amp;vtp=1&amp;bbb=1"/>
          <p:cNvSpPr/>
          <p:nvPr/>
        </p:nvSpPr>
        <p:spPr>
          <a:xfrm>
            <a:off x="502920" y="2370835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句意为：泰山之美无法形容。</a:t>
            </a:r>
            <a:endParaRPr lang="en-US" altLang="zh-CN" sz="1800" dirty="0"/>
          </a:p>
        </p:txBody>
      </p:sp>
      <p:sp>
        <p:nvSpPr>
          <p:cNvPr id="6" name="QB_5_BD.14_1#8699ba0be?pid=06d47ce2e&amp;color=0,55,96&amp;vtp=1&amp;bbb=1"/>
          <p:cNvSpPr/>
          <p:nvPr/>
        </p:nvSpPr>
        <p:spPr>
          <a:xfrm>
            <a:off x="502920" y="2758121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drug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（significant）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disease.</a:t>
            </a:r>
            <a:endParaRPr lang="en-US" altLang="zh-CN" sz="1800" dirty="0"/>
          </a:p>
        </p:txBody>
      </p:sp>
      <p:sp>
        <p:nvSpPr>
          <p:cNvPr id="7" name="QB_5_AN.15_1#8699ba0be.blank?pid=06d47ce2e&amp;color=0,55,96&amp;vpa=7&amp;vtp=1&amp;bbb=1"/>
          <p:cNvSpPr/>
          <p:nvPr/>
        </p:nvSpPr>
        <p:spPr>
          <a:xfrm>
            <a:off x="3131026" y="2700907"/>
            <a:ext cx="12715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significance</a:t>
            </a:r>
            <a:endParaRPr lang="en-US" altLang="zh-CN" dirty="0"/>
          </a:p>
        </p:txBody>
      </p:sp>
      <p:sp>
        <p:nvSpPr>
          <p:cNvPr id="8" name="QB_5_AS.16_1#8699ba0be?pid=06d47ce2e&amp;color=0,55,96&amp;vtp=1&amp;bbb=1&amp;hb=1"/>
          <p:cNvSpPr/>
          <p:nvPr/>
        </p:nvSpPr>
        <p:spPr>
          <a:xfrm>
            <a:off x="502920" y="3144899"/>
            <a:ext cx="10570464" cy="7289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句意为：这种新药对于这种病的治疗有重大的意义。设空处作has的宾语，且其前有形容词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great修</a:t>
            </a: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饰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，应用名词形式。</a:t>
            </a:r>
            <a:endParaRPr lang="en-US" altLang="zh-CN" dirty="0"/>
          </a:p>
        </p:txBody>
      </p:sp>
      <p:sp>
        <p:nvSpPr>
          <p:cNvPr id="9" name="QB_5_BD.17_1#ca3c187d7?pid=06d47ce2e&amp;color=0,55,96&amp;vtp=1&amp;bbb=1"/>
          <p:cNvSpPr/>
          <p:nvPr/>
        </p:nvSpPr>
        <p:spPr>
          <a:xfrm>
            <a:off x="502920" y="3921059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absent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treated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knee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（injure）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hospital.</a:t>
            </a:r>
            <a:endParaRPr lang="en-US" altLang="zh-CN" sz="1800" dirty="0"/>
          </a:p>
        </p:txBody>
      </p:sp>
      <p:sp>
        <p:nvSpPr>
          <p:cNvPr id="10" name="QB_5_AN.18_1#ca3c187d7.blank?pid=06d47ce2e&amp;color=0,55,96&amp;vpa=8&amp;vtp=1&amp;bbb=1"/>
          <p:cNvSpPr/>
          <p:nvPr/>
        </p:nvSpPr>
        <p:spPr>
          <a:xfrm>
            <a:off x="7910417" y="3863845"/>
            <a:ext cx="7127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injury</a:t>
            </a:r>
            <a:endParaRPr lang="en-US" altLang="zh-CN" dirty="0"/>
          </a:p>
        </p:txBody>
      </p:sp>
      <p:sp>
        <p:nvSpPr>
          <p:cNvPr id="11" name="QB_5_AS.19_1#ca3c187d7?pid=06d47ce2e&amp;color=0,55,96&amp;vtp=1&amp;bbb=1"/>
          <p:cNvSpPr/>
          <p:nvPr/>
        </p:nvSpPr>
        <p:spPr>
          <a:xfrm>
            <a:off x="502920" y="4308345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knee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injury意为“膝盖受伤”。</a:t>
            </a:r>
            <a:endParaRPr lang="en-US" altLang="zh-CN" sz="1800" dirty="0"/>
          </a:p>
        </p:txBody>
      </p:sp>
      <p:sp>
        <p:nvSpPr>
          <p:cNvPr id="12" name="QB_5_BD.20_1#58f151691?pid=06d47ce2e&amp;color=0,55,96&amp;vtp=1&amp;bbb=1"/>
          <p:cNvSpPr/>
          <p:nvPr/>
        </p:nvSpPr>
        <p:spPr>
          <a:xfrm>
            <a:off x="502920" y="4695631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wanted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（origin）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story.</a:t>
            </a:r>
            <a:endParaRPr lang="en-US" altLang="zh-CN" sz="1800" dirty="0"/>
          </a:p>
        </p:txBody>
      </p:sp>
      <p:sp>
        <p:nvSpPr>
          <p:cNvPr id="13" name="QB_5_AN.21_1#58f151691.blank?pid=06d47ce2e&amp;color=0,55,96&amp;vpa=9&amp;vtp=1&amp;bbb=1"/>
          <p:cNvSpPr/>
          <p:nvPr/>
        </p:nvSpPr>
        <p:spPr>
          <a:xfrm>
            <a:off x="4477226" y="4638417"/>
            <a:ext cx="8778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original</a:t>
            </a:r>
            <a:endParaRPr lang="en-US" altLang="zh-CN" dirty="0"/>
          </a:p>
        </p:txBody>
      </p:sp>
      <p:sp>
        <p:nvSpPr>
          <p:cNvPr id="14" name="QB_5_AS.22_1#58f151691?pid=06d47ce2e&amp;color=0,55,96&amp;vtp=1&amp;bbb=1"/>
          <p:cNvSpPr/>
          <p:nvPr/>
        </p:nvSpPr>
        <p:spPr>
          <a:xfrm>
            <a:off x="502920" y="5082917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句意为：我想改变对原故事的讲述。设空处修饰名词story，应用形容词形式。</a:t>
            </a:r>
            <a:endParaRPr lang="en-US" altLang="zh-CN" sz="1800" dirty="0"/>
          </a:p>
        </p:txBody>
      </p:sp>
      <p:sp>
        <p:nvSpPr>
          <p:cNvPr id="15" name="QB_5_BD.23_1#2f4da712e?pid=06d47ce2e&amp;color=0,55,96&amp;vtp=1&amp;bbb=1"/>
          <p:cNvSpPr/>
          <p:nvPr/>
        </p:nvSpPr>
        <p:spPr>
          <a:xfrm>
            <a:off x="502920" y="5470203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doctor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devoted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himself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cancer.</a:t>
            </a:r>
            <a:endParaRPr lang="en-US" altLang="zh-CN" sz="1800" dirty="0"/>
          </a:p>
        </p:txBody>
      </p:sp>
      <p:sp>
        <p:nvSpPr>
          <p:cNvPr id="16" name="QB_5_AN.24_1#2f4da712e.blank?pid=06d47ce2e&amp;color=0,55,96&amp;vpa=10&amp;vtp=1&amp;bbb=1"/>
          <p:cNvSpPr/>
          <p:nvPr/>
        </p:nvSpPr>
        <p:spPr>
          <a:xfrm>
            <a:off x="4667726" y="5425689"/>
            <a:ext cx="4333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endParaRPr lang="en-US" altLang="zh-CN" dirty="0"/>
          </a:p>
        </p:txBody>
      </p:sp>
      <p:sp>
        <p:nvSpPr>
          <p:cNvPr id="17" name="QB_5_AS.25_1#2f4da712e?pid=06d47ce2e&amp;color=0,55,96&amp;vtp=1&amp;bbb=1&amp;hb=1"/>
          <p:cNvSpPr/>
          <p:nvPr/>
        </p:nvSpPr>
        <p:spPr>
          <a:xfrm>
            <a:off x="502920" y="5857489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</a:pPr>
            <a:r>
              <a:rPr lang="en-US" altLang="zh-CN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句意为：这位医生致力于（研究）癌症的疗法。the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为固定搭配，意为“治愈</a:t>
            </a:r>
            <a:r>
              <a:rPr lang="en-US" altLang="zh-CN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的方法”。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  <p:bldP spid="16" grpId="0" build="p" animBg="1"/>
      <p:bldP spid="17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d0e4e960?pid=f800c1f53&amp;color=0,55,96&amp;vtp=1&amp;bt=1&amp;bbb=1"/>
          <p:cNvSpPr/>
          <p:nvPr/>
        </p:nvSpPr>
        <p:spPr>
          <a:xfrm>
            <a:off x="502920" y="1508760"/>
            <a:ext cx="10570464" cy="429324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6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26_1#c42b0b0d6?sp=1&amp;pid=2d0e4e960&amp;color=0,55,96&amp;vtp=1&amp;bbb=1"/>
          <p:cNvSpPr/>
          <p:nvPr/>
        </p:nvSpPr>
        <p:spPr>
          <a:xfrm>
            <a:off x="502920" y="1975139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1.25年后，镇中心已经让人认不出来了。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fter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25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centre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4" name="QB_5_AN.27_1#c42b0b0d6.blank?pid=2d0e4e960&amp;color=0,55,96&amp;vpa=11&amp;vtp=1&amp;bbb=1"/>
          <p:cNvSpPr/>
          <p:nvPr/>
        </p:nvSpPr>
        <p:spPr>
          <a:xfrm>
            <a:off x="4223226" y="2311625"/>
            <a:ext cx="8397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endParaRPr lang="en-US" altLang="zh-CN" dirty="0"/>
          </a:p>
        </p:txBody>
      </p:sp>
      <p:sp>
        <p:nvSpPr>
          <p:cNvPr id="5" name="QB_5_AN.28_1#c42b0b0d6.blank?pid=2d0e4e960&amp;color=0,55,96&amp;vpa=12&amp;vtp=1&amp;bbb=1"/>
          <p:cNvSpPr/>
          <p:nvPr/>
        </p:nvSpPr>
        <p:spPr>
          <a:xfrm>
            <a:off x="5239226" y="2311625"/>
            <a:ext cx="1208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recognition</a:t>
            </a:r>
            <a:endParaRPr lang="en-US" altLang="zh-CN" dirty="0"/>
          </a:p>
        </p:txBody>
      </p:sp>
      <p:sp>
        <p:nvSpPr>
          <p:cNvPr id="6" name="QB_5_BD.29_1#59a5269c4?sp=1&amp;pid=2d0e4e960&amp;color=0,55,96&amp;vtp=1&amp;bbb=1"/>
          <p:cNvSpPr/>
          <p:nvPr/>
        </p:nvSpPr>
        <p:spPr>
          <a:xfrm>
            <a:off x="502920" y="2755518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2.这位作者的写作技巧举世无双。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writer's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writing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7" name="QB_5_AN.30_1#59a5269c4.blank?pid=2d0e4e960&amp;color=0,55,96&amp;vpa=13&amp;vtp=1&amp;bbb=1"/>
          <p:cNvSpPr/>
          <p:nvPr/>
        </p:nvSpPr>
        <p:spPr>
          <a:xfrm>
            <a:off x="3546951" y="3092004"/>
            <a:ext cx="8397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beyond</a:t>
            </a:r>
            <a:endParaRPr lang="en-US" altLang="zh-CN" dirty="0"/>
          </a:p>
        </p:txBody>
      </p:sp>
      <p:sp>
        <p:nvSpPr>
          <p:cNvPr id="8" name="QB_5_AN.31_1#59a5269c4.blank?pid=2d0e4e960&amp;color=0,55,96&amp;vpa=14&amp;vtp=1&amp;bbb=1"/>
          <p:cNvSpPr/>
          <p:nvPr/>
        </p:nvSpPr>
        <p:spPr>
          <a:xfrm>
            <a:off x="4575651" y="3092004"/>
            <a:ext cx="9540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compare</a:t>
            </a:r>
            <a:endParaRPr lang="en-US" altLang="zh-CN" dirty="0"/>
          </a:p>
        </p:txBody>
      </p:sp>
      <p:sp>
        <p:nvSpPr>
          <p:cNvPr id="9" name="QB_5_BD.32_1#ccb727ed7?sp=1&amp;pid=2d0e4e960&amp;color=0,55,96&amp;vtp=1&amp;bbb=1"/>
          <p:cNvSpPr/>
          <p:nvPr/>
        </p:nvSpPr>
        <p:spPr>
          <a:xfrm>
            <a:off x="502920" y="3540695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3.到目前为止，研究还没有产生任何意义重大的东西。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produced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anything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10" name="QB_5_AN.33_1#ccb727ed7.blank?pid=2d0e4e960&amp;color=0,55,96&amp;vpa=15&amp;vtp=1&amp;bbb=1"/>
          <p:cNvSpPr/>
          <p:nvPr/>
        </p:nvSpPr>
        <p:spPr>
          <a:xfrm>
            <a:off x="4823682" y="3889881"/>
            <a:ext cx="3571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  <p:sp>
        <p:nvSpPr>
          <p:cNvPr id="11" name="QB_5_AN.34_1#ccb727ed7.blank?pid=2d0e4e960&amp;color=0,55,96&amp;vpa=16&amp;vtp=1&amp;bbb=1"/>
          <p:cNvSpPr/>
          <p:nvPr/>
        </p:nvSpPr>
        <p:spPr>
          <a:xfrm>
            <a:off x="5318982" y="3877181"/>
            <a:ext cx="6238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endParaRPr lang="en-US" altLang="zh-CN" dirty="0"/>
          </a:p>
        </p:txBody>
      </p:sp>
      <p:sp>
        <p:nvSpPr>
          <p:cNvPr id="12" name="QB_5_AN.35_1#ccb727ed7.blank?pid=2d0e4e960&amp;color=0,55,96&amp;vpa=17&amp;vtp=1&amp;bbb=1"/>
          <p:cNvSpPr/>
          <p:nvPr/>
        </p:nvSpPr>
        <p:spPr>
          <a:xfrm>
            <a:off x="6080982" y="3877181"/>
            <a:ext cx="12715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significance</a:t>
            </a:r>
            <a:endParaRPr lang="en-US" altLang="zh-CN" dirty="0"/>
          </a:p>
        </p:txBody>
      </p:sp>
      <p:sp>
        <p:nvSpPr>
          <p:cNvPr id="13" name="QB_5_BD.36_1#cc856bb0e?sp=1&amp;pid=2d0e4e960&amp;color=0,55,96&amp;vtp=1&amp;bbb=1&amp;hb=1"/>
          <p:cNvSpPr/>
          <p:nvPr/>
        </p:nvSpPr>
        <p:spPr>
          <a:xfrm>
            <a:off x="502920" y="4325872"/>
            <a:ext cx="10570464" cy="11224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4.端午节起源于中国南方，在南方更受欢迎。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Dragon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Festival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enjoys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popularity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southern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area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endParaRPr lang="en-US" altLang="zh-CN" dirty="0"/>
          </a:p>
        </p:txBody>
      </p:sp>
      <p:sp>
        <p:nvSpPr>
          <p:cNvPr id="14" name="QB_5_AN.37_1#cc856bb0e.blank?pid=2d0e4e960&amp;color=0,55,96&amp;vpa=18&amp;vtp=1&amp;bbb=1"/>
          <p:cNvSpPr/>
          <p:nvPr/>
        </p:nvSpPr>
        <p:spPr>
          <a:xfrm>
            <a:off x="495776" y="4672963"/>
            <a:ext cx="12207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Originating</a:t>
            </a:r>
            <a:endParaRPr lang="en-US" altLang="zh-CN" dirty="0"/>
          </a:p>
        </p:txBody>
      </p:sp>
      <p:sp>
        <p:nvSpPr>
          <p:cNvPr id="15" name="QB_5_AN.38_1#cc856bb0e.blank?pid=2d0e4e960&amp;color=0,55,96&amp;vpa=19&amp;vtp=1&amp;bbb=1"/>
          <p:cNvSpPr/>
          <p:nvPr/>
        </p:nvSpPr>
        <p:spPr>
          <a:xfrm>
            <a:off x="1880076" y="4685663"/>
            <a:ext cx="8524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from/in</a:t>
            </a:r>
            <a:endParaRPr lang="en-US" altLang="zh-CN" dirty="0"/>
          </a:p>
        </p:txBody>
      </p:sp>
      <p:sp>
        <p:nvSpPr>
          <p:cNvPr id="16" name="QB_5_BD.39_1#0ae2d9351?sp=1&amp;pid=2d0e4e960&amp;color=0,55,96&amp;vtp=1&amp;bbb=1"/>
          <p:cNvSpPr/>
          <p:nvPr/>
        </p:nvSpPr>
        <p:spPr>
          <a:xfrm>
            <a:off x="502920" y="5496432"/>
            <a:ext cx="10570464" cy="7353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5.这种药可以治好你的咳嗽。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cough.</a:t>
            </a:r>
            <a:endParaRPr lang="en-US" altLang="zh-CN" sz="1800" dirty="0"/>
          </a:p>
        </p:txBody>
      </p:sp>
      <p:sp>
        <p:nvSpPr>
          <p:cNvPr id="17" name="QB_5_AN.40_1#0ae2d9351.blank?pid=2d0e4e960&amp;color=0,55,96&amp;vpa=20&amp;vtp=1&amp;bbb=1"/>
          <p:cNvSpPr/>
          <p:nvPr/>
        </p:nvSpPr>
        <p:spPr>
          <a:xfrm>
            <a:off x="2375376" y="5845618"/>
            <a:ext cx="5603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cure</a:t>
            </a:r>
            <a:endParaRPr lang="en-US" altLang="zh-CN" dirty="0"/>
          </a:p>
        </p:txBody>
      </p:sp>
      <p:sp>
        <p:nvSpPr>
          <p:cNvPr id="18" name="QB_5_AN.41_1#0ae2d9351.blank?pid=2d0e4e960&amp;color=0,55,96&amp;vpa=21&amp;vtp=1&amp;bbb=1"/>
          <p:cNvSpPr/>
          <p:nvPr/>
        </p:nvSpPr>
        <p:spPr>
          <a:xfrm>
            <a:off x="3086576" y="5832918"/>
            <a:ext cx="5095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endParaRPr lang="en-US" altLang="zh-CN" dirty="0"/>
          </a:p>
        </p:txBody>
      </p:sp>
      <p:sp>
        <p:nvSpPr>
          <p:cNvPr id="19" name="QB_5_AN.42_1#0ae2d9351.blank?pid=2d0e4e960&amp;color=0,55,96&amp;vpa=22&amp;vtp=1&amp;bbb=1"/>
          <p:cNvSpPr/>
          <p:nvPr/>
        </p:nvSpPr>
        <p:spPr>
          <a:xfrm>
            <a:off x="3734276" y="5845618"/>
            <a:ext cx="357188" cy="3350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9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2" grpId="0" build="p" animBg="1"/>
      <p:bldP spid="14" grpId="0" build="p" animBg="1"/>
      <p:bldP spid="15" grpId="0" build="p" animBg="1"/>
      <p:bldP spid="17" grpId="0" build="p" animBg="1"/>
      <p:bldP spid="18" grpId="0" build="p" animBg="1"/>
      <p:bldP spid="19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5d2a5939?sp=1&amp;pid=f800c1f53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四、语法专练：在空白处填入括号内单词的正确形式。</a:t>
            </a:r>
            <a:endParaRPr lang="en-US" altLang="zh-CN" sz="2200" dirty="0"/>
          </a:p>
        </p:txBody>
      </p:sp>
      <p:sp>
        <p:nvSpPr>
          <p:cNvPr id="3" name="QB_5_BD.43_1#63556136e?pid=65d2a5939&amp;color=0,55,96&amp;vtp=1&amp;bbb=1&amp;h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（damage）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earthquake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homeless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survivors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tents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being.</a:t>
            </a:r>
            <a:endParaRPr lang="en-US" altLang="zh-CN" dirty="0"/>
          </a:p>
        </p:txBody>
      </p:sp>
      <p:sp>
        <p:nvSpPr>
          <p:cNvPr id="4" name="QB_5_AN.44_1#63556136e.blank?pid=65d2a5939&amp;color=0,55,96&amp;vpa=23&amp;vtp=1&amp;bbb=1"/>
          <p:cNvSpPr/>
          <p:nvPr/>
        </p:nvSpPr>
        <p:spPr>
          <a:xfrm>
            <a:off x="2153126" y="1965445"/>
            <a:ext cx="19573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damaged</a:t>
            </a:r>
            <a:endParaRPr lang="en-US" altLang="zh-CN" dirty="0"/>
          </a:p>
        </p:txBody>
      </p:sp>
      <p:sp>
        <p:nvSpPr>
          <p:cNvPr id="5" name="QB_5_AS.45_1#63556136e?pid=65d2a5939&amp;color=0,55,96&amp;vtp=1&amp;bbb=1&amp;hb=1"/>
          <p:cNvSpPr/>
          <p:nvPr/>
        </p:nvSpPr>
        <p:spPr>
          <a:xfrm>
            <a:off x="502920" y="282956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句意为：迄今为止，许多房屋已在这次地震中遭到破坏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，因此这些无家可归的幸存者只得暂时住在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帐篷里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。根据so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far可知，第一个并列分句应用现在完成时；house与damage之间为被动关系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，应用被动语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态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；many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a后接单数可数名词，谓语应用单数形式。</a:t>
            </a:r>
            <a:endParaRPr lang="en-US" altLang="zh-CN" dirty="0"/>
          </a:p>
        </p:txBody>
      </p:sp>
      <p:sp>
        <p:nvSpPr>
          <p:cNvPr id="6" name="QB_5_BD.46_1#2acb1fe98?pid=65d2a5939&amp;color=0,55,96&amp;vtp=1&amp;bbb=1"/>
          <p:cNvSpPr/>
          <p:nvPr/>
        </p:nvSpPr>
        <p:spPr>
          <a:xfrm>
            <a:off x="502920" y="4069143"/>
            <a:ext cx="10686479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2.Delete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message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once!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（cheat）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tricks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now.</a:t>
            </a:r>
            <a:endParaRPr lang="en-US" altLang="zh-CN" sz="1800" dirty="0"/>
          </a:p>
        </p:txBody>
      </p:sp>
      <p:sp>
        <p:nvSpPr>
          <p:cNvPr id="7" name="QB_5_AN.47_1#2acb1fe98.blank?pid=65d2a5939&amp;color=0,55,96&amp;vpa=24&amp;vtp=1&amp;bbb=1"/>
          <p:cNvSpPr/>
          <p:nvPr/>
        </p:nvSpPr>
        <p:spPr>
          <a:xfrm>
            <a:off x="5493226" y="4017708"/>
            <a:ext cx="18303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cheated</a:t>
            </a:r>
            <a:endParaRPr lang="en-US" altLang="zh-CN" dirty="0"/>
          </a:p>
        </p:txBody>
      </p:sp>
      <p:sp>
        <p:nvSpPr>
          <p:cNvPr id="8" name="QB_5_AS.48_1#2acb1fe98?pid=65d2a5939&amp;color=0,55,96&amp;vtp=1&amp;bbb=1&amp;hb=1"/>
          <p:cNvSpPr/>
          <p:nvPr/>
        </p:nvSpPr>
        <p:spPr>
          <a:xfrm>
            <a:off x="502920" y="4479925"/>
            <a:ext cx="10570464" cy="1192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句意为：立即删除这条短信！到目前为止，已经有许多人被这种诡计欺骗了。根据up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可知，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句子应用现在完成时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；cheat与man之间为被动关系，应用被动语态；many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a后接单数可数名词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，谓语应用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单数形式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49_1#9e6de48e7?pid=65d2a5939&amp;color=0,55,96&amp;vtp=1&amp;bt=1&amp;bbb=1"/>
          <p:cNvSpPr/>
          <p:nvPr/>
        </p:nvSpPr>
        <p:spPr>
          <a:xfrm>
            <a:off x="502920" y="1508760"/>
            <a:ext cx="10570464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6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3.Various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efforts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（make）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decades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environment.</a:t>
            </a:r>
            <a:endParaRPr lang="en-US" altLang="zh-CN" sz="1800" dirty="0"/>
          </a:p>
        </p:txBody>
      </p:sp>
      <p:sp>
        <p:nvSpPr>
          <p:cNvPr id="3" name="QB_5_AN.50_1#9e6de48e7.blank?pid=65d2a5939&amp;color=0,55,96&amp;vpa=25&amp;vtp=1&amp;bbb=1"/>
          <p:cNvSpPr/>
          <p:nvPr/>
        </p:nvSpPr>
        <p:spPr>
          <a:xfrm>
            <a:off x="2212562" y="1461135"/>
            <a:ext cx="1754188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6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endParaRPr lang="en-US" altLang="zh-CN" dirty="0"/>
          </a:p>
        </p:txBody>
      </p:sp>
      <p:sp>
        <p:nvSpPr>
          <p:cNvPr id="4" name="QB_5_AS.51_1#9e6de48e7?pid=65d2a5939&amp;color=0,55,96&amp;vtp=1&amp;bbb=1&amp;hb=1"/>
          <p:cNvSpPr/>
          <p:nvPr/>
        </p:nvSpPr>
        <p:spPr>
          <a:xfrm>
            <a:off x="502920" y="1849120"/>
            <a:ext cx="10570464" cy="10083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句意为：在过去的几十年里，（人们）已经为保护环境作出了各种努力。根据in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past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decades</a:t>
            </a: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，句子应用现在完成时；efforts与make之间是被动关系，应用被动语态；efforts为名词复数形式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，谓</a:t>
            </a:r>
          </a:p>
          <a:p>
            <a:pPr>
              <a:lnSpc>
                <a:spcPts val="25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语也应用复数形式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5" name="QB_5_BD.52_1#60a9b5ade?sp=1&amp;pid=65d2a5939&amp;color=0,55,96&amp;vtp=1&amp;bbb=1"/>
          <p:cNvSpPr/>
          <p:nvPr/>
        </p:nvSpPr>
        <p:spPr>
          <a:xfrm>
            <a:off x="502920" y="2887345"/>
            <a:ext cx="10570464" cy="6591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4.—The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machine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again!</a:t>
            </a:r>
            <a:endParaRPr lang="en-US" altLang="zh-CN" sz="1800" dirty="0"/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broke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yesterday,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（fix）.</a:t>
            </a:r>
            <a:endParaRPr lang="en-US" altLang="zh-CN" sz="1800" dirty="0"/>
          </a:p>
        </p:txBody>
      </p:sp>
      <p:sp>
        <p:nvSpPr>
          <p:cNvPr id="6" name="QB_5_AN.53_1#60a9b5ade.blank?pid=65d2a5939&amp;color=0,55,96&amp;vpa=26&amp;vtp=1&amp;bbb=1"/>
          <p:cNvSpPr/>
          <p:nvPr/>
        </p:nvSpPr>
        <p:spPr>
          <a:xfrm>
            <a:off x="4395057" y="3195320"/>
            <a:ext cx="1601788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6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fixed</a:t>
            </a:r>
            <a:endParaRPr lang="en-US" altLang="zh-CN" dirty="0"/>
          </a:p>
        </p:txBody>
      </p:sp>
      <p:sp>
        <p:nvSpPr>
          <p:cNvPr id="7" name="QB_5_AS.54_1#60a9b5ade?pid=65d2a5939&amp;color=0,55,96&amp;vtp=1&amp;bbb=1&amp;hb=1"/>
          <p:cNvSpPr/>
          <p:nvPr/>
        </p:nvSpPr>
        <p:spPr>
          <a:xfrm>
            <a:off x="502920" y="3576320"/>
            <a:ext cx="10570464" cy="100838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句意为：——机器又运转了！——是的，昨天机器出故障了，但已经被修好了。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it指代上文提到的</a:t>
            </a: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machine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，与fix之间为被动关系；根据语境可知，此处表示已经完成的动作对现在造成的影响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，故应用现</a:t>
            </a:r>
          </a:p>
          <a:p>
            <a:pPr>
              <a:lnSpc>
                <a:spcPts val="25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在完成时的被动语态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8" name="QB_5_BD.55_1#db51f97ed?pid=65d2a5939&amp;color=0,55,96&amp;vtp=1&amp;bbb=1&amp;hb=1"/>
          <p:cNvSpPr/>
          <p:nvPr/>
        </p:nvSpPr>
        <p:spPr>
          <a:xfrm>
            <a:off x="502920" y="4614545"/>
            <a:ext cx="10570464" cy="6591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（take）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hometown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factories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6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set）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up.</a:t>
            </a:r>
            <a:endParaRPr lang="en-US" altLang="zh-CN" dirty="0"/>
          </a:p>
        </p:txBody>
      </p:sp>
      <p:sp>
        <p:nvSpPr>
          <p:cNvPr id="9" name="QB_5_AN.56_1#db51f97ed.blank?pid=65d2a5939&amp;color=0,55,96&amp;vpa=27&amp;vtp=1&amp;bbb=1"/>
          <p:cNvSpPr/>
          <p:nvPr/>
        </p:nvSpPr>
        <p:spPr>
          <a:xfrm>
            <a:off x="2153126" y="4589145"/>
            <a:ext cx="1208088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6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taken</a:t>
            </a:r>
            <a:endParaRPr lang="en-US" altLang="zh-CN" dirty="0"/>
          </a:p>
        </p:txBody>
      </p:sp>
      <p:sp>
        <p:nvSpPr>
          <p:cNvPr id="10" name="QB_5_AN.57_1#db51f97ed.blank?pid=65d2a5939&amp;color=0,55,96&amp;vpa=28&amp;vtp=1&amp;bbb=1"/>
          <p:cNvSpPr/>
          <p:nvPr/>
        </p:nvSpPr>
        <p:spPr>
          <a:xfrm>
            <a:off x="9087325" y="4589145"/>
            <a:ext cx="1512888" cy="3035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26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endParaRPr lang="en-US" altLang="zh-CN" dirty="0"/>
          </a:p>
        </p:txBody>
      </p:sp>
      <p:sp>
        <p:nvSpPr>
          <p:cNvPr id="11" name="QB_5_AS.58_1#db51f97ed?pid=65d2a5939&amp;color=0,55,96&amp;vtp=1&amp;bbb=1&amp;hb=1"/>
          <p:cNvSpPr/>
          <p:nvPr/>
        </p:nvSpPr>
        <p:spPr>
          <a:xfrm>
            <a:off x="502920" y="5303520"/>
            <a:ext cx="10570464" cy="100819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28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句意为：我的家乡已经发生了巨大变化，并建起了许多工厂。根据语境可知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，句子强调已经完成的</a:t>
            </a:r>
          </a:p>
          <a:p>
            <a:pPr>
              <a:lnSpc>
                <a:spcPts val="28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动作对现在产生的影响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，应用现在完成时；take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place意为“发生”，为不及物动词短语，无被动语态；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25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与factories之间为被动关系，应用被动语态。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1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1650</Words>
  <Application>Microsoft Office PowerPoint</Application>
  <PresentationFormat>宽屏</PresentationFormat>
  <Paragraphs>176</Paragraphs>
  <Slides>15</Slides>
  <Notes>15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4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2024-10-09T04:17:17Z</dcterms:created>
  <dcterms:modified xsi:type="dcterms:W3CDTF">2024-10-09T05:18:13Z</dcterms:modified>
  <cp:category/>
  <cp:contentStatus/>
</cp:coreProperties>
</file>